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2" r:id="rId5"/>
    <p:sldId id="281" r:id="rId6"/>
    <p:sldId id="303" r:id="rId7"/>
    <p:sldId id="312" r:id="rId8"/>
    <p:sldId id="292" r:id="rId9"/>
    <p:sldId id="299" r:id="rId10"/>
    <p:sldId id="285" r:id="rId11"/>
    <p:sldId id="308" r:id="rId12"/>
    <p:sldId id="309" r:id="rId13"/>
    <p:sldId id="313" r:id="rId14"/>
    <p:sldId id="314" r:id="rId15"/>
    <p:sldId id="315" r:id="rId16"/>
    <p:sldId id="317" r:id="rId17"/>
    <p:sldId id="316" r:id="rId18"/>
    <p:sldId id="318" r:id="rId19"/>
    <p:sldId id="319" r:id="rId20"/>
    <p:sldId id="320" r:id="rId21"/>
    <p:sldId id="321" r:id="rId22"/>
    <p:sldId id="322" r:id="rId23"/>
    <p:sldId id="323" r:id="rId24"/>
    <p:sldId id="278" r:id="rId2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9900"/>
    <a:srgbClr val="0099FF"/>
    <a:srgbClr val="00FFFF"/>
    <a:srgbClr val="CC0099"/>
    <a:srgbClr val="FCEFBA"/>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97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2.xml"/><Relationship Id="rId4" Type="http://schemas.openxmlformats.org/officeDocument/2006/relationships/image" Target="../media/image21.gif"/></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3048000" y="816858"/>
            <a:ext cx="6096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APOLOGISTS</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1935301"/>
            <a:ext cx="86868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Persons who wrote and acted against the threats and accusations raised against Christianity in the 2nd century and who tried to defend the true faith of the Church through such writings are known as apologists</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They confessed their true faith even to the political rulers who persecuted </a:t>
            </a:r>
            <a:r>
              <a:rPr lang="en-US" sz="2500" dirty="0">
                <a:latin typeface="Arial Narrow" pitchFamily="34" charset="0"/>
                <a:cs typeface="Times New Roman" pitchFamily="18" charset="0"/>
              </a:rPr>
              <a:t>Christians. They </a:t>
            </a:r>
            <a:r>
              <a:rPr lang="en-US" sz="2500" dirty="0">
                <a:latin typeface="Arial Narrow" pitchFamily="34" charset="0"/>
                <a:cs typeface="Times New Roman" pitchFamily="18" charset="0"/>
              </a:rPr>
              <a:t>preserved many in Christian faith. Their writings are known as ‘apology’. </a:t>
            </a:r>
            <a:r>
              <a:rPr lang="en-US" sz="2500" dirty="0">
                <a:latin typeface="Arial Narrow" pitchFamily="34" charset="0"/>
                <a:cs typeface="Times New Roman" pitchFamily="18" charset="0"/>
              </a:rPr>
              <a:t>It </a:t>
            </a:r>
            <a:r>
              <a:rPr lang="en-US" sz="2500" dirty="0">
                <a:latin typeface="Arial Narrow" pitchFamily="34" charset="0"/>
                <a:cs typeface="Times New Roman" pitchFamily="18" charset="0"/>
              </a:rPr>
              <a:t>means books or decrees written to defend true faith explaining the truths of faith.</a:t>
            </a:r>
            <a:endParaRPr lang="en-US" sz="2500" dirty="0">
              <a:solidFill>
                <a:srgbClr val="00B0F0"/>
              </a:solidFill>
              <a:latin typeface="Arial Narrow" pitchFamily="34" charset="0"/>
              <a:cs typeface="Times New Roman" pitchFamily="18" charset="0"/>
            </a:endParaRPr>
          </a:p>
        </p:txBody>
      </p:sp>
      <p:pic>
        <p:nvPicPr>
          <p:cNvPr id="1027" name="Picture 3" descr="I:\CLASS 10\LESSON 5\IMAGE\5.jpg"/>
          <p:cNvPicPr>
            <a:picLocks noChangeAspect="1" noChangeArrowheads="1"/>
          </p:cNvPicPr>
          <p:nvPr/>
        </p:nvPicPr>
        <p:blipFill>
          <a:blip r:embed="rId2" cstate="print"/>
          <a:srcRect/>
          <a:stretch>
            <a:fillRect/>
          </a:stretch>
        </p:blipFill>
        <p:spPr bwMode="auto">
          <a:xfrm>
            <a:off x="152400" y="100445"/>
            <a:ext cx="2924908" cy="1728355"/>
          </a:xfrm>
          <a:prstGeom prst="rect">
            <a:avLst/>
          </a:prstGeom>
          <a:noFill/>
          <a:ln>
            <a:solidFill>
              <a:srgbClr val="FF9900"/>
            </a:solidFill>
          </a:ln>
        </p:spPr>
      </p:pic>
      <p:sp>
        <p:nvSpPr>
          <p:cNvPr id="6" name="Rectangle 5"/>
          <p:cNvSpPr/>
          <p:nvPr/>
        </p:nvSpPr>
        <p:spPr>
          <a:xfrm>
            <a:off x="0" y="525780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152400" y="5382161"/>
            <a:ext cx="8763000" cy="1323439"/>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a:t>
            </a:r>
            <a:r>
              <a:rPr lang="en-US" sz="3000" b="1" dirty="0">
                <a:solidFill>
                  <a:srgbClr val="FF0000"/>
                </a:solidFill>
                <a:latin typeface="Cooper Std Black" pitchFamily="18" charset="0"/>
                <a:cs typeface="Times New Roman" pitchFamily="18" charset="0"/>
              </a:rPr>
              <a:t>– 2. </a:t>
            </a:r>
            <a:r>
              <a:rPr lang="en-US" sz="2500" dirty="0">
                <a:solidFill>
                  <a:srgbClr val="00B0F0"/>
                </a:solidFill>
                <a:latin typeface="Arial Narrow" pitchFamily="34" charset="0"/>
                <a:cs typeface="Times New Roman" pitchFamily="18" charset="0"/>
              </a:rPr>
              <a:t>What </a:t>
            </a:r>
            <a:r>
              <a:rPr lang="en-US" sz="2500" dirty="0">
                <a:solidFill>
                  <a:srgbClr val="00B0F0"/>
                </a:solidFill>
                <a:latin typeface="Arial Narrow" pitchFamily="34" charset="0"/>
                <a:cs typeface="Times New Roman" pitchFamily="18" charset="0"/>
              </a:rPr>
              <a:t>are the obstacles that you experience to live your faith ? Discuss in the class how they can be overcome and prepare a report of </a:t>
            </a:r>
            <a:r>
              <a:rPr lang="en-US" sz="2500" dirty="0">
                <a:solidFill>
                  <a:srgbClr val="00B0F0"/>
                </a:solidFill>
                <a:latin typeface="Arial Narrow" pitchFamily="34" charset="0"/>
                <a:cs typeface="Times New Roman" pitchFamily="18" charset="0"/>
              </a:rPr>
              <a:t>it.</a:t>
            </a:r>
            <a:endParaRPr lang="en-US" sz="2500" dirty="0">
              <a:solidFill>
                <a:srgbClr val="FF00FF"/>
              </a:solidFill>
              <a:latin typeface="Arial Narrow" pitchFamily="34" charset="0"/>
              <a:cs typeface="Times New Roman" pitchFamily="18" charset="0"/>
            </a:endParaRP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FATHERS OF THE CHURCH</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228600" y="1143000"/>
            <a:ext cx="86868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a:latin typeface="Arial Narrow" pitchFamily="34" charset="0"/>
                <a:cs typeface="Times New Roman" pitchFamily="18" charset="0"/>
              </a:rPr>
              <a:t>Fathers </a:t>
            </a:r>
            <a:r>
              <a:rPr lang="en-US" sz="2500" dirty="0">
                <a:latin typeface="Arial Narrow" pitchFamily="34" charset="0"/>
                <a:cs typeface="Times New Roman" pitchFamily="18" charset="0"/>
              </a:rPr>
              <a:t>of the Church are saints who lived during the first seven centuries, </a:t>
            </a:r>
            <a:r>
              <a:rPr lang="en-US" sz="2500" dirty="0" err="1">
                <a:latin typeface="Arial Narrow" pitchFamily="34" charset="0"/>
                <a:cs typeface="Times New Roman" pitchFamily="18" charset="0"/>
              </a:rPr>
              <a:t>recognised</a:t>
            </a:r>
            <a:r>
              <a:rPr lang="en-US" sz="2500" dirty="0">
                <a:latin typeface="Arial Narrow" pitchFamily="34" charset="0"/>
                <a:cs typeface="Times New Roman" pitchFamily="18" charset="0"/>
              </a:rPr>
              <a:t> by the Church and who gave authentic teachings to the Church.</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Their role in defending faith is very significant. Important among the fathers of the Church are St. Athanasius, St. Basil, St. John </a:t>
            </a:r>
            <a:r>
              <a:rPr lang="en-US" sz="2500" dirty="0" err="1">
                <a:latin typeface="Arial Narrow" pitchFamily="34" charset="0"/>
                <a:cs typeface="Times New Roman" pitchFamily="18" charset="0"/>
              </a:rPr>
              <a:t>Chrisostom</a:t>
            </a:r>
            <a:r>
              <a:rPr lang="en-US" sz="2500" dirty="0">
                <a:latin typeface="Arial Narrow" pitchFamily="34" charset="0"/>
                <a:cs typeface="Times New Roman" pitchFamily="18" charset="0"/>
              </a:rPr>
              <a:t>, St. Augustine, St. </a:t>
            </a:r>
            <a:r>
              <a:rPr lang="en-US" sz="2500" dirty="0" err="1">
                <a:latin typeface="Arial Narrow" pitchFamily="34" charset="0"/>
                <a:cs typeface="Times New Roman" pitchFamily="18" charset="0"/>
              </a:rPr>
              <a:t>Ephrem</a:t>
            </a:r>
            <a:r>
              <a:rPr lang="en-US" sz="2500" dirty="0">
                <a:latin typeface="Arial Narrow" pitchFamily="34" charset="0"/>
                <a:cs typeface="Times New Roman" pitchFamily="18" charset="0"/>
              </a:rPr>
              <a:t>, etc.</a:t>
            </a:r>
          </a:p>
        </p:txBody>
      </p:sp>
      <p:pic>
        <p:nvPicPr>
          <p:cNvPr id="7170" name="Picture 2" descr="C:\Users\user\Desktop\Bitmap in Lesson5.cdr.jpg"/>
          <p:cNvPicPr>
            <a:picLocks noChangeAspect="1" noChangeArrowheads="1"/>
          </p:cNvPicPr>
          <p:nvPr/>
        </p:nvPicPr>
        <p:blipFill>
          <a:blip r:embed="rId2" cstate="print"/>
          <a:srcRect/>
          <a:stretch>
            <a:fillRect/>
          </a:stretch>
        </p:blipFill>
        <p:spPr bwMode="auto">
          <a:xfrm>
            <a:off x="838200" y="4343401"/>
            <a:ext cx="1428703" cy="1828800"/>
          </a:xfrm>
          <a:prstGeom prst="rect">
            <a:avLst/>
          </a:prstGeom>
          <a:noFill/>
          <a:ln>
            <a:solidFill>
              <a:srgbClr val="FF9900"/>
            </a:solidFill>
          </a:ln>
        </p:spPr>
      </p:pic>
      <p:pic>
        <p:nvPicPr>
          <p:cNvPr id="7171" name="Picture 3" descr="C:\Users\user\Desktop\Bitmap in Lesson5.cdr.jpg"/>
          <p:cNvPicPr>
            <a:picLocks noChangeAspect="1" noChangeArrowheads="1"/>
          </p:cNvPicPr>
          <p:nvPr/>
        </p:nvPicPr>
        <p:blipFill>
          <a:blip r:embed="rId3" cstate="print"/>
          <a:srcRect/>
          <a:stretch>
            <a:fillRect/>
          </a:stretch>
        </p:blipFill>
        <p:spPr bwMode="auto">
          <a:xfrm>
            <a:off x="2286000" y="4343400"/>
            <a:ext cx="1744337" cy="1828800"/>
          </a:xfrm>
          <a:prstGeom prst="rect">
            <a:avLst/>
          </a:prstGeom>
          <a:noFill/>
          <a:ln>
            <a:solidFill>
              <a:srgbClr val="FF9900"/>
            </a:solidFill>
          </a:ln>
        </p:spPr>
      </p:pic>
      <p:pic>
        <p:nvPicPr>
          <p:cNvPr id="7172" name="Picture 4" descr="C:\Users\user\Desktop\Bitmap in Lesson5.cdr.jpg"/>
          <p:cNvPicPr>
            <a:picLocks noChangeAspect="1" noChangeArrowheads="1"/>
          </p:cNvPicPr>
          <p:nvPr/>
        </p:nvPicPr>
        <p:blipFill>
          <a:blip r:embed="rId4" cstate="print"/>
          <a:srcRect/>
          <a:stretch>
            <a:fillRect/>
          </a:stretch>
        </p:blipFill>
        <p:spPr bwMode="auto">
          <a:xfrm>
            <a:off x="4038600" y="4343400"/>
            <a:ext cx="1508974" cy="1828800"/>
          </a:xfrm>
          <a:prstGeom prst="rect">
            <a:avLst/>
          </a:prstGeom>
          <a:noFill/>
          <a:ln>
            <a:solidFill>
              <a:srgbClr val="FF9900"/>
            </a:solidFill>
          </a:ln>
        </p:spPr>
      </p:pic>
      <p:pic>
        <p:nvPicPr>
          <p:cNvPr id="7173" name="Picture 5" descr="C:\Users\user\Desktop\Bitmap in Lesson5.cdr.jpg"/>
          <p:cNvPicPr>
            <a:picLocks noChangeAspect="1" noChangeArrowheads="1"/>
          </p:cNvPicPr>
          <p:nvPr/>
        </p:nvPicPr>
        <p:blipFill>
          <a:blip r:embed="rId5" cstate="print"/>
          <a:srcRect/>
          <a:stretch>
            <a:fillRect/>
          </a:stretch>
        </p:blipFill>
        <p:spPr bwMode="auto">
          <a:xfrm>
            <a:off x="5562600" y="4343400"/>
            <a:ext cx="1454728" cy="1828800"/>
          </a:xfrm>
          <a:prstGeom prst="rect">
            <a:avLst/>
          </a:prstGeom>
          <a:noFill/>
          <a:ln>
            <a:solidFill>
              <a:srgbClr val="FF9900"/>
            </a:solidFill>
          </a:ln>
        </p:spPr>
      </p:pic>
      <p:pic>
        <p:nvPicPr>
          <p:cNvPr id="7174" name="Picture 6" descr="C:\Users\user\Desktop\Bitmap in Lesson5.cdr.jpg"/>
          <p:cNvPicPr>
            <a:picLocks noChangeAspect="1" noChangeArrowheads="1"/>
          </p:cNvPicPr>
          <p:nvPr/>
        </p:nvPicPr>
        <p:blipFill>
          <a:blip r:embed="rId6" cstate="print"/>
          <a:srcRect b="2417"/>
          <a:stretch>
            <a:fillRect/>
          </a:stretch>
        </p:blipFill>
        <p:spPr bwMode="auto">
          <a:xfrm>
            <a:off x="7010400" y="4343400"/>
            <a:ext cx="1371600" cy="18288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ST. ATHANASIUS</a:t>
            </a:r>
            <a:endParaRPr lang="en-US" sz="3500" b="1" dirty="0">
              <a:solidFill>
                <a:srgbClr val="00B0F0"/>
              </a:solidFill>
              <a:latin typeface="Cooper Std Black" pitchFamily="18" charset="0"/>
              <a:cs typeface="Times New Roman" pitchFamily="18" charset="0"/>
            </a:endParaRPr>
          </a:p>
        </p:txBody>
      </p:sp>
      <p:sp>
        <p:nvSpPr>
          <p:cNvPr id="7" name="TextBox 6"/>
          <p:cNvSpPr txBox="1"/>
          <p:nvPr/>
        </p:nvSpPr>
        <p:spPr>
          <a:xfrm>
            <a:off x="304800" y="4267200"/>
            <a:ext cx="85344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He was born in Alexandria in A.D. 295 and became the bishop of that place in 328. He is a great theologian and father of the Church.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He fought against Aryan heresy and declared and taught the Nicaea creed. He has written interpretations of the Word of God and other doctrinal books defending faith. He died in 373.</a:t>
            </a:r>
          </a:p>
        </p:txBody>
      </p:sp>
      <p:pic>
        <p:nvPicPr>
          <p:cNvPr id="9" name="Picture 2" descr="C:\Users\user\Desktop\Bitmap in Lesson5.cdr.jpg"/>
          <p:cNvPicPr>
            <a:picLocks noChangeAspect="1" noChangeArrowheads="1"/>
          </p:cNvPicPr>
          <p:nvPr/>
        </p:nvPicPr>
        <p:blipFill>
          <a:blip r:embed="rId2" cstate="print"/>
          <a:srcRect/>
          <a:stretch>
            <a:fillRect/>
          </a:stretch>
        </p:blipFill>
        <p:spPr bwMode="auto">
          <a:xfrm>
            <a:off x="3276600" y="914400"/>
            <a:ext cx="2500230" cy="32004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ST. BASIL (329-379)</a:t>
            </a:r>
            <a:endParaRPr lang="en-US" sz="3500" b="1" dirty="0">
              <a:solidFill>
                <a:srgbClr val="00B0F0"/>
              </a:solidFill>
              <a:latin typeface="Cooper Std Black" pitchFamily="18" charset="0"/>
              <a:cs typeface="Times New Roman" pitchFamily="18" charset="0"/>
            </a:endParaRPr>
          </a:p>
        </p:txBody>
      </p:sp>
      <p:sp>
        <p:nvSpPr>
          <p:cNvPr id="7" name="TextBox 6"/>
          <p:cNvSpPr txBox="1"/>
          <p:nvPr/>
        </p:nvSpPr>
        <p:spPr>
          <a:xfrm>
            <a:off x="304800" y="3920222"/>
            <a:ext cx="85344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He was born at Caesarea in Asia-minor in 329 A.D. and became the bishop of Caesarea.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He tried hard to spread the doctrines of the Council of Nicaea and to fight against Aryanism and </a:t>
            </a:r>
            <a:r>
              <a:rPr lang="en-US" sz="2500" dirty="0" err="1">
                <a:latin typeface="Arial Narrow" pitchFamily="34" charset="0"/>
                <a:cs typeface="Times New Roman" pitchFamily="18" charset="0"/>
              </a:rPr>
              <a:t>Sebellianism</a:t>
            </a:r>
            <a:r>
              <a:rPr lang="en-US" sz="2500" dirty="0">
                <a:latin typeface="Arial Narrow" pitchFamily="34" charset="0"/>
                <a:cs typeface="Times New Roman" pitchFamily="18" charset="0"/>
              </a:rPr>
              <a:t>.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He is known as the father of Eastern Religious Orders.</a:t>
            </a:r>
          </a:p>
        </p:txBody>
      </p:sp>
      <p:pic>
        <p:nvPicPr>
          <p:cNvPr id="5" name="Picture 3" descr="C:\Users\user\Desktop\Bitmap in Lesson5.cdr.jpg"/>
          <p:cNvPicPr>
            <a:picLocks noChangeAspect="1" noChangeArrowheads="1"/>
          </p:cNvPicPr>
          <p:nvPr/>
        </p:nvPicPr>
        <p:blipFill>
          <a:blip r:embed="rId2" cstate="print"/>
          <a:srcRect/>
          <a:stretch>
            <a:fillRect/>
          </a:stretch>
        </p:blipFill>
        <p:spPr bwMode="auto">
          <a:xfrm>
            <a:off x="3200400" y="1143000"/>
            <a:ext cx="2616505" cy="27432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p:cTn id="25"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ST. JOHN CHRISOSTOM (344-407)</a:t>
            </a:r>
            <a:endParaRPr lang="en-US" sz="3500" b="1" dirty="0">
              <a:solidFill>
                <a:srgbClr val="00B0F0"/>
              </a:solidFill>
              <a:latin typeface="Cooper Std Black" pitchFamily="18" charset="0"/>
              <a:cs typeface="Times New Roman" pitchFamily="18" charset="0"/>
            </a:endParaRPr>
          </a:p>
        </p:txBody>
      </p:sp>
      <p:sp>
        <p:nvSpPr>
          <p:cNvPr id="7" name="TextBox 6"/>
          <p:cNvSpPr txBox="1"/>
          <p:nvPr/>
        </p:nvSpPr>
        <p:spPr>
          <a:xfrm>
            <a:off x="457200" y="3429000"/>
            <a:ext cx="8229600" cy="317009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Born in 344 in a noble family in Antioch, he became a priest in 386. </a:t>
            </a:r>
          </a:p>
          <a:p>
            <a:pPr algn="just"/>
            <a:r>
              <a:rPr lang="en-US" sz="2500" dirty="0">
                <a:latin typeface="Arial Narrow" pitchFamily="34" charset="0"/>
                <a:cs typeface="Times New Roman" pitchFamily="18" charset="0"/>
              </a:rPr>
              <a:t>	He was an eloquent orator and his main field of missionary activity was preaching. He became the bishop of Constantinople in 397. </a:t>
            </a:r>
          </a:p>
          <a:p>
            <a:pPr algn="just"/>
            <a:r>
              <a:rPr lang="en-US" sz="2500" dirty="0">
                <a:latin typeface="Arial Narrow" pitchFamily="34" charset="0"/>
                <a:cs typeface="Times New Roman" pitchFamily="18" charset="0"/>
              </a:rPr>
              <a:t>	He was an expert in explaining the truth of faith in a very simple way. He has contributed a lot of books to the Church. He died in Pontus in 407.</a:t>
            </a:r>
          </a:p>
        </p:txBody>
      </p:sp>
      <p:pic>
        <p:nvPicPr>
          <p:cNvPr id="6" name="Picture 4" descr="C:\Users\user\Desktop\Bitmap in Lesson5.cdr.jpg"/>
          <p:cNvPicPr>
            <a:picLocks noChangeAspect="1" noChangeArrowheads="1"/>
          </p:cNvPicPr>
          <p:nvPr/>
        </p:nvPicPr>
        <p:blipFill>
          <a:blip r:embed="rId2" cstate="print"/>
          <a:srcRect/>
          <a:stretch>
            <a:fillRect/>
          </a:stretch>
        </p:blipFill>
        <p:spPr bwMode="auto">
          <a:xfrm>
            <a:off x="3657600" y="983987"/>
            <a:ext cx="1828800" cy="2216413"/>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ST. AUGUSTINE (354-430)</a:t>
            </a:r>
            <a:endParaRPr lang="en-US" sz="3500" b="1" dirty="0">
              <a:solidFill>
                <a:srgbClr val="00B0F0"/>
              </a:solidFill>
              <a:latin typeface="Cooper Std Black" pitchFamily="18" charset="0"/>
              <a:cs typeface="Times New Roman" pitchFamily="18" charset="0"/>
            </a:endParaRPr>
          </a:p>
        </p:txBody>
      </p:sp>
      <p:sp>
        <p:nvSpPr>
          <p:cNvPr id="7" name="TextBox 6"/>
          <p:cNvSpPr txBox="1"/>
          <p:nvPr/>
        </p:nvSpPr>
        <p:spPr>
          <a:xfrm>
            <a:off x="152400" y="3581400"/>
            <a:ext cx="8839200" cy="3046988"/>
          </a:xfrm>
          <a:prstGeom prst="rect">
            <a:avLst/>
          </a:prstGeom>
          <a:noFill/>
        </p:spPr>
        <p:txBody>
          <a:bodyPr wrap="square" rtlCol="0">
            <a:spAutoFit/>
          </a:bodyPr>
          <a:lstStyle/>
          <a:p>
            <a:pPr algn="just"/>
            <a:r>
              <a:rPr lang="en-US" sz="2400" dirty="0">
                <a:latin typeface="Arial Narrow" pitchFamily="34" charset="0"/>
                <a:cs typeface="Times New Roman" pitchFamily="18" charset="0"/>
              </a:rPr>
              <a:t>	He was born at </a:t>
            </a:r>
            <a:r>
              <a:rPr lang="en-US" sz="2400" dirty="0" err="1">
                <a:latin typeface="Arial Narrow" pitchFamily="34" charset="0"/>
                <a:cs typeface="Times New Roman" pitchFamily="18" charset="0"/>
              </a:rPr>
              <a:t>Thagasthe</a:t>
            </a:r>
            <a:r>
              <a:rPr lang="en-US" sz="2400" dirty="0">
                <a:latin typeface="Arial Narrow" pitchFamily="34" charset="0"/>
                <a:cs typeface="Times New Roman" pitchFamily="18" charset="0"/>
              </a:rPr>
              <a:t> in Africa in 354. His father </a:t>
            </a:r>
            <a:r>
              <a:rPr lang="en-US" sz="2400" dirty="0" err="1">
                <a:latin typeface="Arial Narrow" pitchFamily="34" charset="0"/>
                <a:cs typeface="Times New Roman" pitchFamily="18" charset="0"/>
              </a:rPr>
              <a:t>Patritius</a:t>
            </a:r>
            <a:r>
              <a:rPr lang="en-US" sz="2400" dirty="0">
                <a:latin typeface="Arial Narrow" pitchFamily="34" charset="0"/>
                <a:cs typeface="Times New Roman" pitchFamily="18" charset="0"/>
              </a:rPr>
              <a:t> was a non-Christian and his mother Monica was a Christian. </a:t>
            </a:r>
          </a:p>
          <a:p>
            <a:pPr algn="just"/>
            <a:r>
              <a:rPr lang="en-US" sz="2400" dirty="0">
                <a:latin typeface="Arial Narrow" pitchFamily="34" charset="0"/>
                <a:cs typeface="Times New Roman" pitchFamily="18" charset="0"/>
              </a:rPr>
              <a:t>	Though he was a prey to many youthful temptations, he was converted due to the incessant prayer of his mother. </a:t>
            </a:r>
          </a:p>
          <a:p>
            <a:pPr algn="just"/>
            <a:r>
              <a:rPr lang="en-US" sz="2400" dirty="0">
                <a:latin typeface="Arial Narrow" pitchFamily="34" charset="0"/>
                <a:cs typeface="Times New Roman" pitchFamily="18" charset="0"/>
              </a:rPr>
              <a:t>	The rest of his life was a pure search for God. He became a priest and a bishop and has written many spiritual books. </a:t>
            </a:r>
          </a:p>
          <a:p>
            <a:pPr algn="just"/>
            <a:r>
              <a:rPr lang="en-US" sz="2400" dirty="0">
                <a:latin typeface="Arial Narrow" pitchFamily="34" charset="0"/>
                <a:cs typeface="Times New Roman" pitchFamily="18" charset="0"/>
              </a:rPr>
              <a:t>	Among them, the important ones are his autobiography ‘Confessions’ and ‘The City of God’.</a:t>
            </a:r>
          </a:p>
        </p:txBody>
      </p:sp>
      <p:pic>
        <p:nvPicPr>
          <p:cNvPr id="5" name="Picture 5" descr="C:\Users\user\Desktop\Bitmap in Lesson5.cdr.jpg"/>
          <p:cNvPicPr>
            <a:picLocks noChangeAspect="1" noChangeArrowheads="1"/>
          </p:cNvPicPr>
          <p:nvPr/>
        </p:nvPicPr>
        <p:blipFill>
          <a:blip r:embed="rId2" cstate="print"/>
          <a:srcRect/>
          <a:stretch>
            <a:fillRect/>
          </a:stretch>
        </p:blipFill>
        <p:spPr bwMode="auto">
          <a:xfrm>
            <a:off x="3581400" y="1034144"/>
            <a:ext cx="1905000" cy="2394856"/>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FATHERS OF THE CHURCH OF THE </a:t>
            </a:r>
          </a:p>
          <a:p>
            <a:pPr algn="ctr"/>
            <a:r>
              <a:rPr lang="en-US" sz="3500" b="1" dirty="0">
                <a:solidFill>
                  <a:srgbClr val="FF00FF"/>
                </a:solidFill>
                <a:latin typeface="Cooper Std Black" pitchFamily="18" charset="0"/>
                <a:cs typeface="Times New Roman" pitchFamily="18" charset="0"/>
              </a:rPr>
              <a:t>EASTERN SYRIAN RITE</a:t>
            </a:r>
            <a:endParaRPr lang="en-US" sz="3500" b="1" dirty="0">
              <a:solidFill>
                <a:srgbClr val="FF00FF"/>
              </a:solidFill>
              <a:latin typeface="Cooper Std Black" pitchFamily="18" charset="0"/>
              <a:cs typeface="Times New Roman" pitchFamily="18" charset="0"/>
            </a:endParaRPr>
          </a:p>
        </p:txBody>
      </p:sp>
      <p:sp>
        <p:nvSpPr>
          <p:cNvPr id="7" name="TextBox 6"/>
          <p:cNvSpPr txBox="1"/>
          <p:nvPr/>
        </p:nvSpPr>
        <p:spPr>
          <a:xfrm>
            <a:off x="457200" y="1770995"/>
            <a:ext cx="8229600" cy="432426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arena of activity of the Fathers of the Church of Eastern Syrian rite were those areas that witnessed the teachings and activities of Jesus. </a:t>
            </a:r>
          </a:p>
          <a:p>
            <a:pPr algn="just"/>
            <a:r>
              <a:rPr lang="en-US" sz="2500" dirty="0">
                <a:latin typeface="Arial Narrow" pitchFamily="34" charset="0"/>
                <a:cs typeface="Times New Roman" pitchFamily="18" charset="0"/>
              </a:rPr>
              <a:t>	The language that they used was </a:t>
            </a:r>
            <a:r>
              <a:rPr lang="en-US" sz="2500" dirty="0" err="1">
                <a:latin typeface="Arial Narrow" pitchFamily="34" charset="0"/>
                <a:cs typeface="Times New Roman" pitchFamily="18" charset="0"/>
              </a:rPr>
              <a:t>Syriac</a:t>
            </a:r>
            <a:r>
              <a:rPr lang="en-US" sz="2500" dirty="0">
                <a:latin typeface="Arial Narrow" pitchFamily="34" charset="0"/>
                <a:cs typeface="Times New Roman" pitchFamily="18" charset="0"/>
              </a:rPr>
              <a:t>, a language formed from Aramaic. They tried to uphold the greatness of the Syrian Church, explaining the divine and moral truths in accordance with the traditions, when false teachings were gaining ground. </a:t>
            </a:r>
          </a:p>
          <a:p>
            <a:pPr algn="just"/>
            <a:r>
              <a:rPr lang="en-US" sz="2500" dirty="0">
                <a:latin typeface="Arial Narrow" pitchFamily="34" charset="0"/>
                <a:cs typeface="Times New Roman" pitchFamily="18" charset="0"/>
              </a:rPr>
              <a:t>	They were interested in enriching the liturgy and giving hope and enthusiasm to religious life in the Syrian rite. </a:t>
            </a:r>
          </a:p>
          <a:p>
            <a:pPr algn="just"/>
            <a:r>
              <a:rPr lang="en-US" sz="2500" dirty="0">
                <a:latin typeface="Arial Narrow" pitchFamily="34" charset="0"/>
                <a:cs typeface="Times New Roman" pitchFamily="18" charset="0"/>
              </a:rPr>
              <a:t>	Among them </a:t>
            </a:r>
            <a:r>
              <a:rPr lang="en-US" sz="2500" dirty="0" err="1">
                <a:latin typeface="Arial Narrow" pitchFamily="34" charset="0"/>
                <a:cs typeface="Times New Roman" pitchFamily="18" charset="0"/>
              </a:rPr>
              <a:t>Thasian</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Afrathas</a:t>
            </a:r>
            <a:r>
              <a:rPr lang="en-US" sz="2500" dirty="0">
                <a:latin typeface="Arial Narrow" pitchFamily="34" charset="0"/>
                <a:cs typeface="Times New Roman" pitchFamily="18" charset="0"/>
              </a:rPr>
              <a:t>, St. </a:t>
            </a:r>
            <a:r>
              <a:rPr lang="en-US" sz="2500" dirty="0" err="1">
                <a:latin typeface="Arial Narrow" pitchFamily="34" charset="0"/>
                <a:cs typeface="Times New Roman" pitchFamily="18" charset="0"/>
              </a:rPr>
              <a:t>Ephrem</a:t>
            </a:r>
            <a:r>
              <a:rPr lang="en-US" sz="2500" dirty="0">
                <a:latin typeface="Arial Narrow" pitchFamily="34" charset="0"/>
                <a:cs typeface="Times New Roman" pitchFamily="18" charset="0"/>
              </a:rPr>
              <a:t>, St. Jacob of </a:t>
            </a:r>
            <a:r>
              <a:rPr lang="en-US" sz="2500" dirty="0" err="1">
                <a:latin typeface="Arial Narrow" pitchFamily="34" charset="0"/>
                <a:cs typeface="Times New Roman" pitchFamily="18" charset="0"/>
              </a:rPr>
              <a:t>Sarug</a:t>
            </a:r>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Narsai</a:t>
            </a:r>
            <a:r>
              <a:rPr lang="en-US" sz="2500" dirty="0">
                <a:latin typeface="Arial Narrow" pitchFamily="34" charset="0"/>
                <a:cs typeface="Times New Roman" pitchFamily="18" charset="0"/>
              </a:rPr>
              <a:t> of </a:t>
            </a:r>
            <a:r>
              <a:rPr lang="en-US" sz="2500" dirty="0" err="1">
                <a:latin typeface="Arial Narrow" pitchFamily="34" charset="0"/>
                <a:cs typeface="Times New Roman" pitchFamily="18" charset="0"/>
              </a:rPr>
              <a:t>Sisibus</a:t>
            </a:r>
            <a:r>
              <a:rPr lang="en-US" sz="2500" dirty="0">
                <a:latin typeface="Arial Narrow" pitchFamily="34" charset="0"/>
                <a:cs typeface="Times New Roman" pitchFamily="18" charset="0"/>
              </a:rPr>
              <a:t>, St. </a:t>
            </a:r>
            <a:r>
              <a:rPr lang="en-US" sz="2500" dirty="0" err="1">
                <a:latin typeface="Arial Narrow" pitchFamily="34" charset="0"/>
                <a:cs typeface="Times New Roman" pitchFamily="18" charset="0"/>
              </a:rPr>
              <a:t>Ephrem</a:t>
            </a:r>
            <a:r>
              <a:rPr lang="en-US" sz="2500" dirty="0">
                <a:latin typeface="Arial Narrow" pitchFamily="34" charset="0"/>
                <a:cs typeface="Times New Roman" pitchFamily="18" charset="0"/>
              </a:rPr>
              <a:t> occupies an important place.</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p:cTn id="31" dur="500" fill="hold"/>
                                        <p:tgtEl>
                                          <p:spTgt spid="7">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7">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0" y="207258"/>
            <a:ext cx="9144000" cy="630942"/>
          </a:xfrm>
          <a:prstGeom prst="rect">
            <a:avLst/>
          </a:prstGeom>
          <a:noFill/>
        </p:spPr>
        <p:txBody>
          <a:bodyPr wrap="square" rtlCol="0">
            <a:spAutoFit/>
          </a:bodyPr>
          <a:lstStyle/>
          <a:p>
            <a:pPr algn="ctr"/>
            <a:r>
              <a:rPr lang="en-US" sz="3500" b="1" dirty="0">
                <a:solidFill>
                  <a:srgbClr val="00B0F0"/>
                </a:solidFill>
                <a:latin typeface="Cooper Std Black" pitchFamily="18" charset="0"/>
                <a:cs typeface="Times New Roman" pitchFamily="18" charset="0"/>
              </a:rPr>
              <a:t>ST. EPHREM</a:t>
            </a:r>
            <a:endParaRPr lang="en-US" sz="3500" b="1" dirty="0">
              <a:solidFill>
                <a:srgbClr val="00B0F0"/>
              </a:solidFill>
              <a:latin typeface="Cooper Std Black" pitchFamily="18" charset="0"/>
              <a:cs typeface="Times New Roman" pitchFamily="18" charset="0"/>
            </a:endParaRPr>
          </a:p>
        </p:txBody>
      </p:sp>
      <p:sp>
        <p:nvSpPr>
          <p:cNvPr id="7" name="TextBox 6"/>
          <p:cNvSpPr txBox="1"/>
          <p:nvPr/>
        </p:nvSpPr>
        <p:spPr>
          <a:xfrm>
            <a:off x="2209800" y="990600"/>
            <a:ext cx="6629400" cy="3323987"/>
          </a:xfrm>
          <a:prstGeom prst="rect">
            <a:avLst/>
          </a:prstGeom>
          <a:noFill/>
        </p:spPr>
        <p:txBody>
          <a:bodyPr wrap="square" rtlCol="0">
            <a:spAutoFit/>
          </a:bodyPr>
          <a:lstStyle/>
          <a:p>
            <a:pPr algn="just"/>
            <a:r>
              <a:rPr lang="en-US" sz="2100" dirty="0">
                <a:latin typeface="Arial Narrow" pitchFamily="34" charset="0"/>
                <a:cs typeface="Times New Roman" pitchFamily="18" charset="0"/>
              </a:rPr>
              <a:t>	The most famous among the Fathers of the Church of the Eastern rite is St. </a:t>
            </a:r>
            <a:r>
              <a:rPr lang="en-US" sz="2100" dirty="0" err="1">
                <a:latin typeface="Arial Narrow" pitchFamily="34" charset="0"/>
                <a:cs typeface="Times New Roman" pitchFamily="18" charset="0"/>
              </a:rPr>
              <a:t>Ephrem</a:t>
            </a:r>
            <a:r>
              <a:rPr lang="en-US" sz="2100" dirty="0">
                <a:latin typeface="Arial Narrow" pitchFamily="34" charset="0"/>
                <a:cs typeface="Times New Roman" pitchFamily="18" charset="0"/>
              </a:rPr>
              <a:t>. Born at </a:t>
            </a:r>
            <a:r>
              <a:rPr lang="en-US" sz="2100" dirty="0" err="1">
                <a:latin typeface="Arial Narrow" pitchFamily="34" charset="0"/>
                <a:cs typeface="Times New Roman" pitchFamily="18" charset="0"/>
              </a:rPr>
              <a:t>Nisibus</a:t>
            </a:r>
            <a:r>
              <a:rPr lang="en-US" sz="2100" dirty="0">
                <a:latin typeface="Arial Narrow" pitchFamily="34" charset="0"/>
                <a:cs typeface="Times New Roman" pitchFamily="18" charset="0"/>
              </a:rPr>
              <a:t> in Syria in 306, </a:t>
            </a:r>
            <a:r>
              <a:rPr lang="en-US" sz="2100" dirty="0" err="1">
                <a:latin typeface="Arial Narrow" pitchFamily="34" charset="0"/>
                <a:cs typeface="Times New Roman" pitchFamily="18" charset="0"/>
              </a:rPr>
              <a:t>Ephrem</a:t>
            </a:r>
            <a:r>
              <a:rPr lang="en-US" sz="2100" dirty="0">
                <a:latin typeface="Arial Narrow" pitchFamily="34" charset="0"/>
                <a:cs typeface="Times New Roman" pitchFamily="18" charset="0"/>
              </a:rPr>
              <a:t> spent his last days in Edessa. </a:t>
            </a:r>
          </a:p>
          <a:p>
            <a:pPr algn="just"/>
            <a:r>
              <a:rPr lang="en-US" sz="2100" dirty="0">
                <a:latin typeface="Arial Narrow" pitchFamily="34" charset="0"/>
                <a:cs typeface="Times New Roman" pitchFamily="18" charset="0"/>
              </a:rPr>
              <a:t>	He was interested in learning the Bible, teaching the Bible and in writing books. He was a doctor who presented deep divine truths in a simple way through beautiful poems and hymns. </a:t>
            </a:r>
          </a:p>
          <a:p>
            <a:pPr algn="just"/>
            <a:r>
              <a:rPr lang="en-US" sz="2100" dirty="0">
                <a:latin typeface="Arial Narrow" pitchFamily="34" charset="0"/>
                <a:cs typeface="Times New Roman" pitchFamily="18" charset="0"/>
              </a:rPr>
              <a:t>	Most of his writings are in poetic form. He composed simple and beautiful poems, so as to make the most important truths of faith be understood by ordinary people and he is called ‘Guitar (</a:t>
            </a:r>
            <a:r>
              <a:rPr lang="en-US" sz="2100" dirty="0" err="1">
                <a:latin typeface="Arial Narrow" pitchFamily="34" charset="0"/>
                <a:cs typeface="Times New Roman" pitchFamily="18" charset="0"/>
              </a:rPr>
              <a:t>Veena</a:t>
            </a:r>
            <a:r>
              <a:rPr lang="en-US" sz="2100" dirty="0">
                <a:latin typeface="Arial Narrow" pitchFamily="34" charset="0"/>
                <a:cs typeface="Times New Roman" pitchFamily="18" charset="0"/>
              </a:rPr>
              <a:t>) of the Holy Spirit’.</a:t>
            </a:r>
          </a:p>
        </p:txBody>
      </p:sp>
      <p:pic>
        <p:nvPicPr>
          <p:cNvPr id="5" name="Picture 6" descr="C:\Users\user\Desktop\Bitmap in Lesson5.cdr.jpg"/>
          <p:cNvPicPr>
            <a:picLocks noChangeAspect="1" noChangeArrowheads="1"/>
          </p:cNvPicPr>
          <p:nvPr/>
        </p:nvPicPr>
        <p:blipFill>
          <a:blip r:embed="rId2" cstate="print"/>
          <a:srcRect b="2417"/>
          <a:stretch>
            <a:fillRect/>
          </a:stretch>
        </p:blipFill>
        <p:spPr bwMode="auto">
          <a:xfrm>
            <a:off x="152400" y="1371600"/>
            <a:ext cx="1885950" cy="2514600"/>
          </a:xfrm>
          <a:prstGeom prst="rect">
            <a:avLst/>
          </a:prstGeom>
          <a:noFill/>
          <a:ln>
            <a:solidFill>
              <a:srgbClr val="FF9900"/>
            </a:solidFill>
          </a:ln>
        </p:spPr>
      </p:pic>
      <p:sp>
        <p:nvSpPr>
          <p:cNvPr id="6" name="TextBox 5"/>
          <p:cNvSpPr txBox="1"/>
          <p:nvPr/>
        </p:nvSpPr>
        <p:spPr>
          <a:xfrm>
            <a:off x="228600" y="4343400"/>
            <a:ext cx="8610600" cy="2354491"/>
          </a:xfrm>
          <a:prstGeom prst="rect">
            <a:avLst/>
          </a:prstGeom>
          <a:noFill/>
        </p:spPr>
        <p:txBody>
          <a:bodyPr wrap="square" rtlCol="0">
            <a:spAutoFit/>
          </a:bodyPr>
          <a:lstStyle/>
          <a:p>
            <a:pPr algn="just"/>
            <a:r>
              <a:rPr lang="en-US" sz="2100" dirty="0">
                <a:latin typeface="Arial Narrow" pitchFamily="34" charset="0"/>
                <a:cs typeface="Times New Roman" pitchFamily="18" charset="0"/>
              </a:rPr>
              <a:t>	He developed two </a:t>
            </a:r>
            <a:r>
              <a:rPr lang="en-US" sz="2100" dirty="0" err="1">
                <a:latin typeface="Arial Narrow" pitchFamily="34" charset="0"/>
                <a:cs typeface="Times New Roman" pitchFamily="18" charset="0"/>
              </a:rPr>
              <a:t>centres</a:t>
            </a:r>
            <a:r>
              <a:rPr lang="en-US" sz="2100" dirty="0">
                <a:latin typeface="Arial Narrow" pitchFamily="34" charset="0"/>
                <a:cs typeface="Times New Roman" pitchFamily="18" charset="0"/>
              </a:rPr>
              <a:t> of knowledge in Edessa and </a:t>
            </a:r>
            <a:r>
              <a:rPr lang="en-US" sz="2100" dirty="0" err="1">
                <a:latin typeface="Arial Narrow" pitchFamily="34" charset="0"/>
                <a:cs typeface="Times New Roman" pitchFamily="18" charset="0"/>
              </a:rPr>
              <a:t>Nisibus</a:t>
            </a:r>
            <a:r>
              <a:rPr lang="en-US" sz="2100" dirty="0">
                <a:latin typeface="Arial Narrow" pitchFamily="34" charset="0"/>
                <a:cs typeface="Times New Roman" pitchFamily="18" charset="0"/>
              </a:rPr>
              <a:t>. They were able to contribute much to the Eastern churches, especially the Syrian church. This scholar and saint and the lover of the Church died on 7th June, 373.</a:t>
            </a:r>
          </a:p>
          <a:p>
            <a:pPr algn="just"/>
            <a:r>
              <a:rPr lang="en-US" sz="2100" dirty="0">
                <a:latin typeface="Arial Narrow" pitchFamily="34" charset="0"/>
                <a:cs typeface="Times New Roman" pitchFamily="18" charset="0"/>
              </a:rPr>
              <a:t>	The fidelity which the Fathers of the Church had for true faith and the concern and interest they had to impart the truths of faith to posterity are worthy of imitation by us, the children of the Church. Imitating them, let us be loyal to the true faith and live accordingly.</a:t>
            </a:r>
          </a:p>
        </p:txBody>
      </p:sp>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p:cTn id="25"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p:cTn id="31"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32"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anim calcmode="lin" valueType="num">
                                      <p:cBhvr>
                                        <p:cTn id="37"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38"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P spid="6"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1 JN. 2:18-27</a:t>
            </a:r>
            <a:endParaRPr lang="en-US" sz="3000" b="1"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100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“But even if we or an angel from heaven should proclaim to you a Gospel contrary to what we proclaimed to you, let that one be accursed.” </a:t>
            </a:r>
          </a:p>
          <a:p>
            <a:pPr algn="ctr">
              <a:buNone/>
            </a:pPr>
            <a:r>
              <a:rPr lang="en-US" sz="3000" dirty="0">
                <a:solidFill>
                  <a:schemeClr val="tx1"/>
                </a:solidFill>
                <a:latin typeface="Arial Narrow" pitchFamily="34" charset="0"/>
                <a:cs typeface="Times New Roman" pitchFamily="18" charset="0"/>
              </a:rPr>
              <a:t>(Gal. 1:8)</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743200" y="152400"/>
            <a:ext cx="36576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1554272"/>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5</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DEFENDERS OF TRUE FAITH</a:t>
            </a:r>
            <a:endParaRPr lang="en-US" sz="3500" b="1" dirty="0">
              <a:solidFill>
                <a:srgbClr val="00B0F0"/>
              </a:solidFill>
              <a:latin typeface="Cooper Std Black" pitchFamily="18" charset="0"/>
              <a:cs typeface="Times New Roman" pitchFamily="18" charset="0"/>
            </a:endParaRPr>
          </a:p>
        </p:txBody>
      </p:sp>
      <p:pic>
        <p:nvPicPr>
          <p:cNvPr id="6" name="Picture 2" descr="I:\CLASS 10\LESSON 3\IMAGE\1.jpg"/>
          <p:cNvPicPr>
            <a:picLocks noChangeAspect="1" noChangeArrowheads="1"/>
          </p:cNvPicPr>
          <p:nvPr/>
        </p:nvPicPr>
        <p:blipFill>
          <a:blip r:embed="rId2" cstate="print"/>
          <a:srcRect r="7832"/>
          <a:stretch>
            <a:fillRect/>
          </a:stretch>
        </p:blipFill>
        <p:spPr bwMode="auto">
          <a:xfrm>
            <a:off x="914400" y="2209800"/>
            <a:ext cx="7315200" cy="4318744"/>
          </a:xfrm>
          <a:prstGeom prst="rect">
            <a:avLst/>
          </a:prstGeom>
          <a:noFill/>
          <a:ln>
            <a:solidFill>
              <a:schemeClr val="accent1"/>
            </a:solidFill>
          </a:ln>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5146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76200" y="3657600"/>
            <a:ext cx="6858000" cy="1143000"/>
          </a:xfrm>
        </p:spPr>
        <p:txBody>
          <a:bodyPr>
            <a:noAutofit/>
          </a:bodyPr>
          <a:lstStyle/>
          <a:p>
            <a:pPr algn="ctr">
              <a:buNone/>
            </a:pPr>
            <a:r>
              <a:rPr lang="en-US" sz="3000" dirty="0">
                <a:solidFill>
                  <a:schemeClr val="tx1"/>
                </a:solidFill>
                <a:latin typeface="Arial Narrow" pitchFamily="34" charset="0"/>
                <a:cs typeface="Times New Roman" pitchFamily="18" charset="0"/>
              </a:rPr>
              <a:t>Lord Jesus, help us not to deviate from true faith influenced by wrong teachings.</a:t>
            </a:r>
            <a:endParaRPr lang="en-US" sz="3000" dirty="0">
              <a:solidFill>
                <a:schemeClr val="tx1"/>
              </a:solidFill>
              <a:latin typeface="Arial Narrow" pitchFamily="34" charset="0"/>
              <a:cs typeface="Times New Roman" pitchFamily="18" charset="0"/>
            </a:endParaRP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6576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I will not read any publications against faith and morals.</a:t>
            </a:r>
            <a:endParaRPr lang="en-US" sz="3000" dirty="0">
              <a:solidFill>
                <a:schemeClr val="tx1"/>
              </a:solidFill>
              <a:latin typeface="Arial Narrow" pitchFamily="34" charset="0"/>
              <a:cs typeface="Times New Roman" pitchFamily="18" charset="0"/>
            </a:endParaRP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295400"/>
            <a:ext cx="8991600" cy="42672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2954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152400" y="2133600"/>
            <a:ext cx="8839200" cy="914400"/>
          </a:xfrm>
        </p:spPr>
        <p:txBody>
          <a:bodyPr>
            <a:noAutofit/>
          </a:bodyPr>
          <a:lstStyle/>
          <a:p>
            <a:pPr marL="0" indent="4763" algn="just">
              <a:buNone/>
            </a:pPr>
            <a:r>
              <a:rPr lang="en-US" sz="3000" dirty="0">
                <a:solidFill>
                  <a:schemeClr val="tx1"/>
                </a:solidFill>
                <a:latin typeface="Arial Narrow" pitchFamily="34" charset="0"/>
                <a:cs typeface="Times New Roman" pitchFamily="18" charset="0"/>
              </a:rPr>
              <a:t>	The Church, the spouse of the incarnate word of God, instructed by the Holy Spirit is ever interested in trying to gain more deep wisdom about the sacred scriptures. She desires to constantly nourish her children with the divine word. It is because of this that the Church encourages all to study the books of the Eastern and Western Fathers of the Church and the Sacred liturgy (DV 24)</a:t>
            </a:r>
          </a:p>
        </p:txBody>
      </p:sp>
      <p:sp>
        <p:nvSpPr>
          <p:cNvPr id="16" name="Sun 15"/>
          <p:cNvSpPr/>
          <p:nvPr/>
        </p:nvSpPr>
        <p:spPr>
          <a:xfrm>
            <a:off x="4114800" y="5562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3810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304800" y="2590800"/>
            <a:ext cx="8610600" cy="3276600"/>
          </a:xfrm>
        </p:spPr>
        <p:txBody>
          <a:bodyPr>
            <a:noAutofit/>
          </a:bodyPr>
          <a:lstStyle/>
          <a:p>
            <a:pPr marL="457200" indent="-457200" algn="just">
              <a:buNone/>
            </a:pPr>
            <a:r>
              <a:rPr lang="en-US" sz="3000" dirty="0">
                <a:solidFill>
                  <a:schemeClr val="tx1"/>
                </a:solidFill>
                <a:latin typeface="Arial Narrow" pitchFamily="34" charset="0"/>
                <a:cs typeface="Times New Roman" pitchFamily="18" charset="0"/>
              </a:rPr>
              <a:t>1. What is the difference between schism and heresy ?</a:t>
            </a:r>
          </a:p>
          <a:p>
            <a:pPr marL="457200" indent="-457200" algn="just">
              <a:buNone/>
            </a:pPr>
            <a:r>
              <a:rPr lang="en-US" sz="3000" dirty="0">
                <a:solidFill>
                  <a:schemeClr val="tx1"/>
                </a:solidFill>
                <a:latin typeface="Arial Narrow" pitchFamily="34" charset="0"/>
                <a:cs typeface="Times New Roman" pitchFamily="18" charset="0"/>
              </a:rPr>
              <a:t>2. Write a note on Apostolic Fathers.</a:t>
            </a:r>
          </a:p>
          <a:p>
            <a:pPr marL="457200" indent="-457200" algn="just">
              <a:buNone/>
            </a:pPr>
            <a:r>
              <a:rPr lang="en-US" sz="3000" dirty="0">
                <a:solidFill>
                  <a:schemeClr val="tx1"/>
                </a:solidFill>
                <a:latin typeface="Arial Narrow" pitchFamily="34" charset="0"/>
                <a:cs typeface="Times New Roman" pitchFamily="18" charset="0"/>
              </a:rPr>
              <a:t>3. Who are the Fathers of the Church ? What is their role in defending faith ?</a:t>
            </a:r>
          </a:p>
          <a:p>
            <a:pPr marL="457200" indent="-457200" algn="just">
              <a:buNone/>
            </a:pPr>
            <a:r>
              <a:rPr lang="en-US" sz="3000" dirty="0">
                <a:solidFill>
                  <a:schemeClr val="tx1"/>
                </a:solidFill>
                <a:latin typeface="Arial Narrow" pitchFamily="34" charset="0"/>
                <a:cs typeface="Times New Roman" pitchFamily="18" charset="0"/>
              </a:rPr>
              <a:t>4. Write a short note on St. </a:t>
            </a:r>
            <a:r>
              <a:rPr lang="en-US" sz="3000" dirty="0" err="1">
                <a:solidFill>
                  <a:schemeClr val="tx1"/>
                </a:solidFill>
                <a:latin typeface="Arial Narrow" pitchFamily="34" charset="0"/>
                <a:cs typeface="Times New Roman" pitchFamily="18" charset="0"/>
              </a:rPr>
              <a:t>Ephrem</a:t>
            </a:r>
            <a:r>
              <a:rPr lang="en-US" sz="3000" dirty="0">
                <a:solidFill>
                  <a:schemeClr val="tx1"/>
                </a:solidFill>
                <a:latin typeface="Arial Narrow" pitchFamily="34" charset="0"/>
                <a:cs typeface="Times New Roman" pitchFamily="18" charset="0"/>
              </a:rPr>
              <a:t>.</a:t>
            </a:r>
          </a:p>
          <a:p>
            <a:pPr marL="457200" indent="-457200" algn="just">
              <a:buNone/>
            </a:pPr>
            <a:r>
              <a:rPr lang="en-US" sz="3000" dirty="0">
                <a:solidFill>
                  <a:schemeClr val="tx1"/>
                </a:solidFill>
                <a:latin typeface="Arial Narrow" pitchFamily="34" charset="0"/>
                <a:cs typeface="Times New Roman" pitchFamily="18" charset="0"/>
              </a:rPr>
              <a:t>5. Prepare a brief description of St. Augustine.</a:t>
            </a:r>
            <a:endParaRPr lang="en-US" sz="3000" dirty="0">
              <a:solidFill>
                <a:schemeClr val="tx1"/>
              </a:solidFill>
              <a:latin typeface="Arial Narrow" pitchFamily="34" charset="0"/>
              <a:cs typeface="Times New Roman" pitchFamily="18" charset="0"/>
            </a:endParaRP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3276600"/>
            <a:ext cx="8686800" cy="3416320"/>
          </a:xfrm>
          <a:prstGeom prst="rect">
            <a:avLst/>
          </a:prstGeom>
          <a:noFill/>
        </p:spPr>
        <p:txBody>
          <a:bodyPr wrap="square" rtlCol="0">
            <a:spAutoFit/>
          </a:bodyPr>
          <a:lstStyle/>
          <a:p>
            <a:pPr algn="just"/>
            <a:r>
              <a:rPr lang="en-US" sz="2400" dirty="0">
                <a:latin typeface="Arial Narrow" pitchFamily="34" charset="0"/>
                <a:cs typeface="Times New Roman" pitchFamily="18" charset="0"/>
              </a:rPr>
              <a:t>	St. Paul instructs the faithful at Galatia thus “I am astonished that you are so quickly deserting the one who called you in the grace of Christ and are turning to a different Gospel. He note that there is no other Gospel. </a:t>
            </a:r>
          </a:p>
          <a:p>
            <a:pPr algn="just"/>
            <a:r>
              <a:rPr lang="en-US" sz="2400" dirty="0">
                <a:latin typeface="Arial Narrow" pitchFamily="34" charset="0"/>
                <a:cs typeface="Times New Roman" pitchFamily="18" charset="0"/>
              </a:rPr>
              <a:t>	But there are some who are confusing you and want to pervert the Gospel of Christ. But even if we or an angel from heaven should proclaim to you a gospel contrary to what we proclaimed to you, let that one be accursed! As we have said before, so now I repeat, if anyone proclaimed to you a Gospel contrary to what you received, let that one be accursed</a:t>
            </a:r>
            <a:r>
              <a:rPr lang="en-US" sz="2400" dirty="0">
                <a:latin typeface="Arial Narrow" pitchFamily="34" charset="0"/>
                <a:cs typeface="Times New Roman" pitchFamily="18" charset="0"/>
              </a:rPr>
              <a:t>!” (</a:t>
            </a:r>
            <a:r>
              <a:rPr lang="en-US" sz="2400" dirty="0">
                <a:latin typeface="Arial Narrow" pitchFamily="34" charset="0"/>
                <a:cs typeface="Times New Roman" pitchFamily="18" charset="0"/>
              </a:rPr>
              <a:t>Gal. 1:6-9)</a:t>
            </a:r>
          </a:p>
        </p:txBody>
      </p:sp>
      <p:pic>
        <p:nvPicPr>
          <p:cNvPr id="5" name="Picture 2"/>
          <p:cNvPicPr>
            <a:picLocks noChangeAspect="1" noChangeArrowheads="1"/>
          </p:cNvPicPr>
          <p:nvPr/>
        </p:nvPicPr>
        <p:blipFill>
          <a:blip r:embed="rId2" cstate="print"/>
          <a:srcRect/>
          <a:stretch>
            <a:fillRect/>
          </a:stretch>
        </p:blipFill>
        <p:spPr bwMode="auto">
          <a:xfrm>
            <a:off x="1905000" y="228600"/>
            <a:ext cx="5334000" cy="3037217"/>
          </a:xfrm>
          <a:prstGeom prst="rect">
            <a:avLst/>
          </a:prstGeom>
          <a:noFill/>
          <a:ln w="9525">
            <a:solidFill>
              <a:schemeClr val="accent1"/>
            </a:solidFill>
            <a:miter lim="800000"/>
            <a:headEnd/>
            <a:tailEnd/>
          </a:ln>
          <a:effectLst/>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3810000"/>
            <a:ext cx="86868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sources of true faith are the sacred scriptures and traditions. The right and the authority to teach and interpret them is with the Church. We must study the Word of God, sitting in the lap of the mother Church.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From the beginning of the Church, there have been people who gave wrong teachings. The Church has been ever alert to save the faithful from such teachings and to give correct teachings</a:t>
            </a:r>
          </a:p>
        </p:txBody>
      </p:sp>
      <p:pic>
        <p:nvPicPr>
          <p:cNvPr id="1026" name="Picture 2" descr="C:\Users\user\Desktop\mother-and-child-reading1.jpg"/>
          <p:cNvPicPr>
            <a:picLocks noChangeAspect="1" noChangeArrowheads="1"/>
          </p:cNvPicPr>
          <p:nvPr/>
        </p:nvPicPr>
        <p:blipFill>
          <a:blip r:embed="rId2" cstate="print"/>
          <a:srcRect/>
          <a:stretch>
            <a:fillRect/>
          </a:stretch>
        </p:blipFill>
        <p:spPr bwMode="auto">
          <a:xfrm>
            <a:off x="2057400" y="228600"/>
            <a:ext cx="5029200" cy="334622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7"/>
          <p:cNvSpPr/>
          <p:nvPr/>
        </p:nvSpPr>
        <p:spPr>
          <a:xfrm>
            <a:off x="0" y="5257800"/>
            <a:ext cx="9144000" cy="1600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1295400"/>
            <a:ext cx="8839200" cy="3785652"/>
          </a:xfrm>
          <a:prstGeom prst="rect">
            <a:avLst/>
          </a:prstGeom>
          <a:noFill/>
        </p:spPr>
        <p:txBody>
          <a:bodyPr wrap="square" rtlCol="0">
            <a:spAutoFit/>
          </a:bodyPr>
          <a:lstStyle/>
          <a:p>
            <a:pPr algn="just"/>
            <a:r>
              <a:rPr lang="en-US" sz="2400" dirty="0">
                <a:latin typeface="Arial Narrow" pitchFamily="34" charset="0"/>
                <a:cs typeface="Times New Roman" pitchFamily="18" charset="0"/>
              </a:rPr>
              <a:t>	Schism is standing opposed to the Church, without getting united to </a:t>
            </a:r>
            <a:r>
              <a:rPr lang="en-US" sz="2400" dirty="0">
                <a:latin typeface="Arial Narrow" pitchFamily="34" charset="0"/>
                <a:cs typeface="Times New Roman" pitchFamily="18" charset="0"/>
              </a:rPr>
              <a:t>her. The </a:t>
            </a:r>
            <a:r>
              <a:rPr lang="en-US" sz="2400" dirty="0">
                <a:latin typeface="Arial Narrow" pitchFamily="34" charset="0"/>
                <a:cs typeface="Times New Roman" pitchFamily="18" charset="0"/>
              </a:rPr>
              <a:t>doctrines against Christian faith is known as heresy. Heresies are formed in connection with the </a:t>
            </a:r>
            <a:r>
              <a:rPr lang="en-US" sz="2400" dirty="0" err="1">
                <a:latin typeface="Arial Narrow" pitchFamily="34" charset="0"/>
                <a:cs typeface="Times New Roman" pitchFamily="18" charset="0"/>
              </a:rPr>
              <a:t>mysteris</a:t>
            </a:r>
            <a:r>
              <a:rPr lang="en-US" sz="2400" dirty="0">
                <a:latin typeface="Arial Narrow" pitchFamily="34" charset="0"/>
                <a:cs typeface="Times New Roman" pitchFamily="18" charset="0"/>
              </a:rPr>
              <a:t> of faith. </a:t>
            </a:r>
          </a:p>
          <a:p>
            <a:pPr algn="just"/>
            <a:r>
              <a:rPr lang="en-US" sz="2400" dirty="0">
                <a:latin typeface="Arial Narrow" pitchFamily="34" charset="0"/>
                <a:cs typeface="Times New Roman" pitchFamily="18" charset="0"/>
              </a:rPr>
              <a:t>	Heresy is rejecting the true teachings of the Church and teaching against </a:t>
            </a:r>
            <a:r>
              <a:rPr lang="en-US" sz="2400" dirty="0">
                <a:latin typeface="Arial Narrow" pitchFamily="34" charset="0"/>
                <a:cs typeface="Times New Roman" pitchFamily="18" charset="0"/>
              </a:rPr>
              <a:t>it. Main </a:t>
            </a:r>
            <a:r>
              <a:rPr lang="en-US" sz="2400" dirty="0">
                <a:latin typeface="Arial Narrow" pitchFamily="34" charset="0"/>
                <a:cs typeface="Times New Roman" pitchFamily="18" charset="0"/>
              </a:rPr>
              <a:t>heresies are developed with regard to the Holy Trinity, the Son of God and the Holy Spirit. </a:t>
            </a:r>
          </a:p>
          <a:p>
            <a:pPr algn="just"/>
            <a:r>
              <a:rPr lang="en-US" sz="2400" dirty="0">
                <a:latin typeface="Arial Narrow" pitchFamily="34" charset="0"/>
                <a:cs typeface="Times New Roman" pitchFamily="18" charset="0"/>
              </a:rPr>
              <a:t>	In the history of the Church, there have been many heresies like </a:t>
            </a:r>
            <a:r>
              <a:rPr lang="en-US" sz="2400" dirty="0" err="1">
                <a:latin typeface="Arial Narrow" pitchFamily="34" charset="0"/>
                <a:cs typeface="Times New Roman" pitchFamily="18" charset="0"/>
              </a:rPr>
              <a:t>monarchianism</a:t>
            </a:r>
            <a:r>
              <a:rPr lang="en-US" sz="2400" dirty="0">
                <a:latin typeface="Arial Narrow" pitchFamily="34" charset="0"/>
                <a:cs typeface="Times New Roman" pitchFamily="18" charset="0"/>
              </a:rPr>
              <a:t>, Aryanism, </a:t>
            </a:r>
            <a:r>
              <a:rPr lang="en-US" sz="2400" dirty="0" err="1">
                <a:latin typeface="Arial Narrow" pitchFamily="34" charset="0"/>
                <a:cs typeface="Times New Roman" pitchFamily="18" charset="0"/>
              </a:rPr>
              <a:t>Appollonarism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Nestorianism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Abiyonitism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adoptionism</a:t>
            </a:r>
            <a:r>
              <a:rPr lang="en-US" sz="2400" dirty="0">
                <a:latin typeface="Arial Narrow" pitchFamily="34" charset="0"/>
                <a:cs typeface="Times New Roman" pitchFamily="18" charset="0"/>
              </a:rPr>
              <a:t>, </a:t>
            </a:r>
            <a:r>
              <a:rPr lang="en-US" sz="2400" dirty="0" err="1">
                <a:latin typeface="Arial Narrow" pitchFamily="34" charset="0"/>
                <a:cs typeface="Times New Roman" pitchFamily="18" charset="0"/>
              </a:rPr>
              <a:t>Manicheism</a:t>
            </a:r>
            <a:r>
              <a:rPr lang="en-US" sz="2400" dirty="0">
                <a:latin typeface="Arial Narrow" pitchFamily="34" charset="0"/>
                <a:cs typeface="Times New Roman" pitchFamily="18" charset="0"/>
              </a:rPr>
              <a:t>, argument on single nature etc</a:t>
            </a:r>
            <a:r>
              <a:rPr lang="en-US" sz="2400" dirty="0">
                <a:latin typeface="Arial Narrow" pitchFamily="34" charset="0"/>
                <a:cs typeface="Times New Roman" pitchFamily="18" charset="0"/>
              </a:rPr>
              <a:t>.</a:t>
            </a:r>
            <a:r>
              <a:rPr lang="en-US" sz="2400" dirty="0">
                <a:latin typeface="Arial Narrow" pitchFamily="34" charset="0"/>
                <a:cs typeface="Times New Roman" pitchFamily="18" charset="0"/>
              </a:rPr>
              <a:t>	It is those heresies that provided occasions to define true faith at proper times.</a:t>
            </a:r>
          </a:p>
        </p:txBody>
      </p:sp>
      <p:sp>
        <p:nvSpPr>
          <p:cNvPr id="4" name="TextBox 3"/>
          <p:cNvSpPr txBox="1"/>
          <p:nvPr/>
        </p:nvSpPr>
        <p:spPr>
          <a:xfrm>
            <a:off x="1828800" y="207258"/>
            <a:ext cx="73152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SCHISMS </a:t>
            </a:r>
            <a:r>
              <a:rPr lang="en-US" sz="3500" b="1" dirty="0">
                <a:solidFill>
                  <a:srgbClr val="FF00FF"/>
                </a:solidFill>
                <a:latin typeface="Cooper Std Black" pitchFamily="18" charset="0"/>
                <a:cs typeface="Times New Roman" pitchFamily="18" charset="0"/>
              </a:rPr>
              <a:t>AND</a:t>
            </a:r>
            <a:r>
              <a:rPr lang="en-US" sz="3500" b="1" dirty="0">
                <a:solidFill>
                  <a:srgbClr val="FF00FF"/>
                </a:solidFill>
                <a:latin typeface="Cooper Std Black" pitchFamily="18" charset="0"/>
                <a:cs typeface="Times New Roman" pitchFamily="18" charset="0"/>
              </a:rPr>
              <a:t> HERESIES</a:t>
            </a:r>
            <a:endParaRPr lang="en-US" sz="3500" b="1" dirty="0">
              <a:solidFill>
                <a:srgbClr val="FF00FF"/>
              </a:solidFill>
              <a:latin typeface="Cooper Std Black" pitchFamily="18" charset="0"/>
              <a:cs typeface="Times New Roman" pitchFamily="18" charset="0"/>
            </a:endParaRPr>
          </a:p>
        </p:txBody>
      </p:sp>
      <p:sp>
        <p:nvSpPr>
          <p:cNvPr id="5" name="TextBox 4"/>
          <p:cNvSpPr txBox="1"/>
          <p:nvPr/>
        </p:nvSpPr>
        <p:spPr>
          <a:xfrm>
            <a:off x="152400" y="5629870"/>
            <a:ext cx="8839200" cy="923330"/>
          </a:xfrm>
          <a:prstGeom prst="rect">
            <a:avLst/>
          </a:prstGeom>
          <a:noFill/>
        </p:spPr>
        <p:txBody>
          <a:bodyPr wrap="square" rtlCol="0">
            <a:spAutoFit/>
          </a:bodyPr>
          <a:lstStyle/>
          <a:p>
            <a:pPr algn="just"/>
            <a:r>
              <a:rPr lang="en-US" sz="3000" b="1" dirty="0">
                <a:solidFill>
                  <a:srgbClr val="FF0000"/>
                </a:solidFill>
                <a:latin typeface="Cooper Std Black" pitchFamily="18" charset="0"/>
                <a:cs typeface="Times New Roman" pitchFamily="18" charset="0"/>
              </a:rPr>
              <a:t>Activity -</a:t>
            </a:r>
            <a:r>
              <a:rPr lang="en-US" sz="3000" b="1" dirty="0">
                <a:solidFill>
                  <a:srgbClr val="FF0000"/>
                </a:solidFill>
                <a:latin typeface="Cooper Std Black" pitchFamily="18" charset="0"/>
                <a:cs typeface="Times New Roman" pitchFamily="18" charset="0"/>
              </a:rPr>
              <a:t>1. </a:t>
            </a:r>
            <a:r>
              <a:rPr lang="en-US" sz="2400" dirty="0">
                <a:solidFill>
                  <a:srgbClr val="00B0F0"/>
                </a:solidFill>
                <a:latin typeface="Arial Narrow" pitchFamily="34" charset="0"/>
                <a:cs typeface="Times New Roman" pitchFamily="18" charset="0"/>
              </a:rPr>
              <a:t>Discuss </a:t>
            </a:r>
            <a:r>
              <a:rPr lang="en-US" sz="2400" dirty="0">
                <a:solidFill>
                  <a:srgbClr val="00B0F0"/>
                </a:solidFill>
                <a:latin typeface="Arial Narrow" pitchFamily="34" charset="0"/>
                <a:cs typeface="Times New Roman" pitchFamily="18" charset="0"/>
              </a:rPr>
              <a:t>with the teacher the false teachings around us that are against the true teachings of the Church.</a:t>
            </a:r>
            <a:endParaRPr lang="en-US" sz="2400" dirty="0">
              <a:solidFill>
                <a:srgbClr val="FF00FF"/>
              </a:solidFill>
              <a:latin typeface="Arial Narrow" pitchFamily="34" charset="0"/>
              <a:cs typeface="Times New Roman" pitchFamily="18" charset="0"/>
            </a:endParaRPr>
          </a:p>
        </p:txBody>
      </p:sp>
      <p:pic>
        <p:nvPicPr>
          <p:cNvPr id="2050" name="Picture 2" descr="I:\CLASS 10\LESSON 5\IMAGE\4.jpg"/>
          <p:cNvPicPr>
            <a:picLocks noChangeAspect="1" noChangeArrowheads="1"/>
          </p:cNvPicPr>
          <p:nvPr/>
        </p:nvPicPr>
        <p:blipFill>
          <a:blip r:embed="rId2" cstate="print"/>
          <a:srcRect/>
          <a:stretch>
            <a:fillRect/>
          </a:stretch>
        </p:blipFill>
        <p:spPr bwMode="auto">
          <a:xfrm>
            <a:off x="152400" y="152400"/>
            <a:ext cx="1676400" cy="942975"/>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 calcmode="lin" valueType="num">
                                      <p:cBhvr>
                                        <p:cTn id="19"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2" end="2"/>
                                            </p:txEl>
                                          </p:spTgt>
                                        </p:tgtEl>
                                        <p:attrNameLst>
                                          <p:attrName>style.visibility</p:attrName>
                                        </p:attrNameLst>
                                      </p:cBhvr>
                                      <p:to>
                                        <p:strVal val="visible"/>
                                      </p:to>
                                    </p:set>
                                    <p:anim calcmode="lin" valueType="num">
                                      <p:cBhvr>
                                        <p:cTn id="25"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533400"/>
            <a:ext cx="60198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Monarchianism</a:t>
            </a:r>
            <a:r>
              <a:rPr lang="en-US" sz="2500" dirty="0">
                <a:latin typeface="Arial Narrow" pitchFamily="34" charset="0"/>
                <a:cs typeface="Times New Roman" pitchFamily="18" charset="0"/>
              </a:rPr>
              <a:t> is the false doctrine that since God is one, there are no three persons like Father, Son and the Holy </a:t>
            </a:r>
            <a:r>
              <a:rPr lang="en-US" sz="2500" dirty="0">
                <a:latin typeface="Arial Narrow" pitchFamily="34" charset="0"/>
                <a:cs typeface="Times New Roman" pitchFamily="18" charset="0"/>
              </a:rPr>
              <a:t>Spirit. The </a:t>
            </a:r>
            <a:r>
              <a:rPr lang="en-US" sz="2500" dirty="0">
                <a:latin typeface="Arial Narrow" pitchFamily="34" charset="0"/>
                <a:cs typeface="Times New Roman" pitchFamily="18" charset="0"/>
              </a:rPr>
              <a:t>chief proponent of this is </a:t>
            </a:r>
            <a:r>
              <a:rPr lang="en-US" sz="2500" dirty="0" err="1">
                <a:latin typeface="Arial Narrow" pitchFamily="34" charset="0"/>
                <a:cs typeface="Times New Roman" pitchFamily="18" charset="0"/>
              </a:rPr>
              <a:t>Sabellius</a:t>
            </a:r>
            <a:r>
              <a:rPr lang="en-US" sz="2500" dirty="0">
                <a:latin typeface="Arial Narrow" pitchFamily="34" charset="0"/>
                <a:cs typeface="Times New Roman" pitchFamily="18" charset="0"/>
              </a:rPr>
              <a:t> who lived in </a:t>
            </a:r>
            <a:r>
              <a:rPr lang="en-US" sz="2500" dirty="0" err="1">
                <a:latin typeface="Arial Narrow" pitchFamily="34" charset="0"/>
                <a:cs typeface="Times New Roman" pitchFamily="18" charset="0"/>
              </a:rPr>
              <a:t>Asiaminor</a:t>
            </a:r>
            <a:r>
              <a:rPr lang="en-US" sz="2500" dirty="0">
                <a:latin typeface="Arial Narrow" pitchFamily="34" charset="0"/>
                <a:cs typeface="Times New Roman" pitchFamily="18" charset="0"/>
              </a:rPr>
              <a:t> in the 3rd century.</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council of Nicaea teaches that this heresy about the Holy Trinity is </a:t>
            </a:r>
            <a:r>
              <a:rPr lang="en-US" sz="2500" dirty="0">
                <a:latin typeface="Arial Narrow" pitchFamily="34" charset="0"/>
                <a:cs typeface="Times New Roman" pitchFamily="18" charset="0"/>
              </a:rPr>
              <a:t>unacceptable. Aryanism </a:t>
            </a:r>
            <a:r>
              <a:rPr lang="en-US" sz="2500" dirty="0">
                <a:latin typeface="Arial Narrow" pitchFamily="34" charset="0"/>
                <a:cs typeface="Times New Roman" pitchFamily="18" charset="0"/>
              </a:rPr>
              <a:t>is a heresy that disturbed the Church in the 4th century. </a:t>
            </a:r>
          </a:p>
        </p:txBody>
      </p:sp>
      <p:sp>
        <p:nvSpPr>
          <p:cNvPr id="5" name="TextBox 4"/>
          <p:cNvSpPr txBox="1"/>
          <p:nvPr/>
        </p:nvSpPr>
        <p:spPr>
          <a:xfrm>
            <a:off x="152400" y="4876800"/>
            <a:ext cx="8763000" cy="163121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The one who spread this heresy most is the priest Arius who lived in Alexandria. Arius taught that the Son of God - the Word-is not God truly but a creature like others who were created from nothingness.  In 325, the council of Nicaea condemned  Aryanism.</a:t>
            </a:r>
          </a:p>
        </p:txBody>
      </p:sp>
      <p:pic>
        <p:nvPicPr>
          <p:cNvPr id="3074" name="Picture 2" descr="I:\holy-ghost6.jpg"/>
          <p:cNvPicPr>
            <a:picLocks noChangeAspect="1" noChangeArrowheads="1"/>
          </p:cNvPicPr>
          <p:nvPr/>
        </p:nvPicPr>
        <p:blipFill>
          <a:blip r:embed="rId2" cstate="print"/>
          <a:srcRect/>
          <a:stretch>
            <a:fillRect/>
          </a:stretch>
        </p:blipFill>
        <p:spPr bwMode="auto">
          <a:xfrm>
            <a:off x="6400800" y="838200"/>
            <a:ext cx="2514600" cy="3397497"/>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 calcmode="lin" valueType="num">
                                      <p:cBhvr>
                                        <p:cTn id="13"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228600" y="402372"/>
            <a:ext cx="6019800" cy="432426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a:t>
            </a:r>
            <a:r>
              <a:rPr lang="en-US" sz="2500" dirty="0" err="1">
                <a:latin typeface="Arial Narrow" pitchFamily="34" charset="0"/>
                <a:cs typeface="Times New Roman" pitchFamily="18" charset="0"/>
              </a:rPr>
              <a:t>Appollonarism</a:t>
            </a:r>
            <a:r>
              <a:rPr lang="en-US" sz="2500" dirty="0">
                <a:latin typeface="Arial Narrow" pitchFamily="34" charset="0"/>
                <a:cs typeface="Times New Roman" pitchFamily="18" charset="0"/>
              </a:rPr>
              <a:t> has a different teaching. It says that, divine nature and human nature cannot dwell in a person in their </a:t>
            </a:r>
            <a:r>
              <a:rPr lang="en-US" sz="2500" dirty="0" err="1">
                <a:latin typeface="Arial Narrow" pitchFamily="34" charset="0"/>
                <a:cs typeface="Times New Roman" pitchFamily="18" charset="0"/>
              </a:rPr>
              <a:t>fulness</a:t>
            </a:r>
            <a:r>
              <a:rPr lang="en-US" sz="2500" dirty="0">
                <a:latin typeface="Arial Narrow" pitchFamily="34" charset="0"/>
                <a:cs typeface="Times New Roman" pitchFamily="18" charset="0"/>
              </a:rPr>
              <a:t>. </a:t>
            </a:r>
          </a:p>
          <a:p>
            <a:pPr algn="just"/>
            <a:r>
              <a:rPr lang="en-US" sz="2500" dirty="0">
                <a:latin typeface="Arial Narrow" pitchFamily="34" charset="0"/>
                <a:cs typeface="Times New Roman" pitchFamily="18" charset="0"/>
              </a:rPr>
              <a:t>	The Son received a human body without the soul. The word of God acted as the soul in this body. </a:t>
            </a:r>
            <a:r>
              <a:rPr lang="en-US" sz="2500" dirty="0" err="1">
                <a:latin typeface="Arial Narrow" pitchFamily="34" charset="0"/>
                <a:cs typeface="Times New Roman" pitchFamily="18" charset="0"/>
              </a:rPr>
              <a:t>Appollonaris</a:t>
            </a:r>
            <a:r>
              <a:rPr lang="en-US" sz="2500" dirty="0">
                <a:latin typeface="Arial Narrow" pitchFamily="34" charset="0"/>
                <a:cs typeface="Times New Roman" pitchFamily="18" charset="0"/>
              </a:rPr>
              <a:t>, the bishop of </a:t>
            </a:r>
            <a:r>
              <a:rPr lang="en-US" sz="2500" dirty="0" err="1">
                <a:latin typeface="Arial Narrow" pitchFamily="34" charset="0"/>
                <a:cs typeface="Times New Roman" pitchFamily="18" charset="0"/>
              </a:rPr>
              <a:t>Lavodokia</a:t>
            </a:r>
            <a:r>
              <a:rPr lang="en-US" sz="2500" dirty="0">
                <a:latin typeface="Arial Narrow" pitchFamily="34" charset="0"/>
                <a:cs typeface="Times New Roman" pitchFamily="18" charset="0"/>
              </a:rPr>
              <a:t>, introduced this false teaching</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local synod of bishops who assembled at Alexandria in 362 rejected this teaching as heresy. The final decision was taken by the 1st council of Constantinople.</a:t>
            </a:r>
          </a:p>
        </p:txBody>
      </p:sp>
      <p:sp>
        <p:nvSpPr>
          <p:cNvPr id="4" name="TextBox 3"/>
          <p:cNvSpPr txBox="1"/>
          <p:nvPr/>
        </p:nvSpPr>
        <p:spPr>
          <a:xfrm>
            <a:off x="228600" y="4689664"/>
            <a:ext cx="8686800" cy="2015936"/>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While explaining the divine and human nature of Jesus Christ, </a:t>
            </a:r>
            <a:r>
              <a:rPr lang="en-US" sz="2500" dirty="0" err="1">
                <a:latin typeface="Arial Narrow" pitchFamily="34" charset="0"/>
                <a:cs typeface="Times New Roman" pitchFamily="18" charset="0"/>
              </a:rPr>
              <a:t>Nestorianism</a:t>
            </a:r>
            <a:r>
              <a:rPr lang="en-US" sz="2500" dirty="0">
                <a:latin typeface="Arial Narrow" pitchFamily="34" charset="0"/>
                <a:cs typeface="Times New Roman" pitchFamily="18" charset="0"/>
              </a:rPr>
              <a:t> teaches that there are two persons in Jesus Christ based on the two natures in him</a:t>
            </a:r>
            <a:r>
              <a:rPr lang="en-US" sz="2500" dirty="0">
                <a:latin typeface="Arial Narrow" pitchFamily="34" charset="0"/>
                <a:cs typeface="Times New Roman" pitchFamily="18" charset="0"/>
              </a:rPr>
              <a:t>.</a:t>
            </a:r>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This teaching is known in connection with Nestorius, a patriarch of </a:t>
            </a:r>
            <a:r>
              <a:rPr lang="en-US" sz="2500" dirty="0" err="1">
                <a:latin typeface="Arial Narrow" pitchFamily="34" charset="0"/>
                <a:cs typeface="Times New Roman" pitchFamily="18" charset="0"/>
              </a:rPr>
              <a:t>constantinople</a:t>
            </a:r>
            <a:r>
              <a:rPr lang="en-US" sz="2500" dirty="0">
                <a:latin typeface="Arial Narrow" pitchFamily="34" charset="0"/>
                <a:cs typeface="Times New Roman" pitchFamily="18" charset="0"/>
              </a:rPr>
              <a:t>. In 431, the council of Ephesus rejected it.</a:t>
            </a:r>
          </a:p>
        </p:txBody>
      </p:sp>
      <p:pic>
        <p:nvPicPr>
          <p:cNvPr id="4098" name="Picture 2" descr="I:\jesus-easter.jpg"/>
          <p:cNvPicPr>
            <a:picLocks noChangeAspect="1" noChangeArrowheads="1"/>
          </p:cNvPicPr>
          <p:nvPr/>
        </p:nvPicPr>
        <p:blipFill>
          <a:blip r:embed="rId2" cstate="print"/>
          <a:srcRect/>
          <a:stretch>
            <a:fillRect/>
          </a:stretch>
        </p:blipFill>
        <p:spPr bwMode="auto">
          <a:xfrm>
            <a:off x="6400800" y="747362"/>
            <a:ext cx="2609850" cy="3748438"/>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p:cTn id="13" dur="500" fill="hold"/>
                                        <p:tgtEl>
                                          <p:spTgt spid="6">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p:cTn id="19" dur="500" fill="hold"/>
                                        <p:tgtEl>
                                          <p:spTgt spid="6">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4">
                                            <p:txEl>
                                              <p:pRg st="1" end="1"/>
                                            </p:txEl>
                                          </p:spTgt>
                                        </p:tgtEl>
                                        <p:attrNameLst>
                                          <p:attrName>style.visibility</p:attrName>
                                        </p:attrNameLst>
                                      </p:cBhvr>
                                      <p:to>
                                        <p:strVal val="visible"/>
                                      </p:to>
                                    </p:set>
                                    <p:anim calcmode="lin" valueType="num">
                                      <p:cBhvr>
                                        <p:cTn id="31" dur="500" fill="hold"/>
                                        <p:tgtEl>
                                          <p:spTgt spid="4">
                                            <p:txEl>
                                              <p:pRg st="1" end="1"/>
                                            </p:txEl>
                                          </p:spTgt>
                                        </p:tgtEl>
                                        <p:attrNameLst>
                                          <p:attrName>ppt_w</p:attrName>
                                        </p:attrNameLst>
                                      </p:cBhvr>
                                      <p:tavLst>
                                        <p:tav tm="0">
                                          <p:val>
                                            <p:fltVal val="0"/>
                                          </p:val>
                                        </p:tav>
                                        <p:tav tm="100000">
                                          <p:val>
                                            <p:strVal val="#ppt_w"/>
                                          </p:val>
                                        </p:tav>
                                      </p:tavLst>
                                    </p:anim>
                                    <p:anim calcmode="lin" valueType="num">
                                      <p:cBhvr>
                                        <p:cTn id="32" dur="500" fill="hold"/>
                                        <p:tgtEl>
                                          <p:spTgt spid="4">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710422"/>
            <a:ext cx="8610600" cy="2785378"/>
          </a:xfrm>
          <a:prstGeom prst="rect">
            <a:avLst/>
          </a:prstGeom>
          <a:noFill/>
        </p:spPr>
        <p:txBody>
          <a:bodyPr wrap="square" rtlCol="0">
            <a:spAutoFit/>
          </a:bodyPr>
          <a:lstStyle/>
          <a:p>
            <a:pPr algn="just"/>
            <a:r>
              <a:rPr lang="en-US" sz="2500" dirty="0">
                <a:latin typeface="Arial Narrow" pitchFamily="34" charset="0"/>
                <a:cs typeface="Times New Roman" pitchFamily="18" charset="0"/>
              </a:rPr>
              <a:t>	Following the protestant reformation under the leadership of Martin Luther, there have been several false teachings against the doctrines of faith of the Catholic Church. </a:t>
            </a:r>
          </a:p>
          <a:p>
            <a:pPr algn="just"/>
            <a:r>
              <a:rPr lang="en-US" sz="2500" dirty="0">
                <a:latin typeface="Arial Narrow" pitchFamily="34" charset="0"/>
                <a:cs typeface="Times New Roman" pitchFamily="18" charset="0"/>
              </a:rPr>
              <a:t>	We see such wrong teachings in the different sects of the protestants and </a:t>
            </a:r>
            <a:r>
              <a:rPr lang="en-US" sz="2500" dirty="0" err="1">
                <a:latin typeface="Arial Narrow" pitchFamily="34" charset="0"/>
                <a:cs typeface="Times New Roman" pitchFamily="18" charset="0"/>
              </a:rPr>
              <a:t>pentacostal</a:t>
            </a:r>
            <a:r>
              <a:rPr lang="en-US" sz="2500" dirty="0">
                <a:latin typeface="Arial Narrow" pitchFamily="34" charset="0"/>
                <a:cs typeface="Times New Roman" pitchFamily="18" charset="0"/>
              </a:rPr>
              <a:t> communities. Witnesses of Yahweh denies the divine nature of Jesus. They are variants of  the early heresies like Aryanism and Monarchism.</a:t>
            </a:r>
          </a:p>
        </p:txBody>
      </p:sp>
      <p:sp>
        <p:nvSpPr>
          <p:cNvPr id="3" name="TextBox 2"/>
          <p:cNvSpPr txBox="1"/>
          <p:nvPr/>
        </p:nvSpPr>
        <p:spPr>
          <a:xfrm>
            <a:off x="1295400" y="457200"/>
            <a:ext cx="7848600" cy="1169551"/>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FALSE TEACHINGS OF THE MODERN ERA</a:t>
            </a:r>
            <a:endParaRPr lang="en-US" sz="3500" b="1" dirty="0">
              <a:solidFill>
                <a:srgbClr val="FF00FF"/>
              </a:solidFill>
              <a:latin typeface="Cooper Std Black" pitchFamily="18" charset="0"/>
              <a:cs typeface="Times New Roman" pitchFamily="18" charset="0"/>
            </a:endParaRPr>
          </a:p>
        </p:txBody>
      </p:sp>
      <p:sp>
        <p:nvSpPr>
          <p:cNvPr id="6" name="TextBox 5"/>
          <p:cNvSpPr txBox="1"/>
          <p:nvPr/>
        </p:nvSpPr>
        <p:spPr>
          <a:xfrm>
            <a:off x="228600" y="4304943"/>
            <a:ext cx="8610600" cy="2400657"/>
          </a:xfrm>
          <a:prstGeom prst="rect">
            <a:avLst/>
          </a:prstGeom>
          <a:noFill/>
        </p:spPr>
        <p:txBody>
          <a:bodyPr wrap="square" rtlCol="0">
            <a:spAutoFit/>
          </a:bodyPr>
          <a:lstStyle/>
          <a:p>
            <a:pPr algn="just"/>
            <a:r>
              <a:rPr lang="en-US" sz="2500" dirty="0">
                <a:latin typeface="Arial Narrow" pitchFamily="34" charset="0"/>
                <a:cs typeface="Times New Roman" pitchFamily="18" charset="0"/>
              </a:rPr>
              <a:t>	Heresies that arose at different times persuaded the Church to give authentic teachings on the doctrines of faith. The chief purpose of early councils was to give such teachings against </a:t>
            </a:r>
            <a:r>
              <a:rPr lang="en-US" sz="2500" dirty="0">
                <a:latin typeface="Arial Narrow" pitchFamily="34" charset="0"/>
                <a:cs typeface="Times New Roman" pitchFamily="18" charset="0"/>
              </a:rPr>
              <a:t>heresies. Holy </a:t>
            </a:r>
            <a:r>
              <a:rPr lang="en-US" sz="2500" dirty="0">
                <a:latin typeface="Arial Narrow" pitchFamily="34" charset="0"/>
                <a:cs typeface="Times New Roman" pitchFamily="18" charset="0"/>
              </a:rPr>
              <a:t>doctors of the Church came forward to curse heresies and to preserve true faith. We must be alert not to be influenced by such false teachings and to live in true Catholic faith.</a:t>
            </a:r>
          </a:p>
        </p:txBody>
      </p:sp>
      <p:pic>
        <p:nvPicPr>
          <p:cNvPr id="5122" name="Picture 2" descr="C:\Users\user\Desktop\Bitmap in Lesson5.cdr.jpg"/>
          <p:cNvPicPr>
            <a:picLocks noChangeAspect="1" noChangeArrowheads="1"/>
          </p:cNvPicPr>
          <p:nvPr/>
        </p:nvPicPr>
        <p:blipFill>
          <a:blip r:embed="rId2" cstate="print"/>
          <a:srcRect/>
          <a:stretch>
            <a:fillRect/>
          </a:stretch>
        </p:blipFill>
        <p:spPr bwMode="auto">
          <a:xfrm>
            <a:off x="155763" y="76200"/>
            <a:ext cx="1292037" cy="1600200"/>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5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p:cTn id="25"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6"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1295400"/>
            <a:ext cx="6019800" cy="5093702"/>
          </a:xfrm>
          <a:prstGeom prst="rect">
            <a:avLst/>
          </a:prstGeom>
          <a:noFill/>
        </p:spPr>
        <p:txBody>
          <a:bodyPr wrap="square" rtlCol="0">
            <a:spAutoFit/>
          </a:bodyPr>
          <a:lstStyle/>
          <a:p>
            <a:pPr algn="just"/>
            <a:r>
              <a:rPr lang="en-US" sz="2500" dirty="0">
                <a:latin typeface="Arial Narrow" pitchFamily="34" charset="0"/>
                <a:cs typeface="Times New Roman" pitchFamily="18" charset="0"/>
              </a:rPr>
              <a:t>	Christian writers who lived in the first century had direct acquaintance with either the apostles or their followers.</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They were able to keep the teaching of the apostles untarnished. Hence they are called apostolic fathers. </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Half of their writings are letters and articles. The rest is doctrinal teachings. St. Clement of Rome, St. Barnabas, St. Ignatius, St. Polycarp, and </a:t>
            </a:r>
            <a:r>
              <a:rPr lang="en-US" sz="2500" dirty="0" err="1">
                <a:latin typeface="Arial Narrow" pitchFamily="34" charset="0"/>
                <a:cs typeface="Times New Roman" pitchFamily="18" charset="0"/>
              </a:rPr>
              <a:t>Papias</a:t>
            </a:r>
            <a:r>
              <a:rPr lang="en-US" sz="2500" dirty="0">
                <a:latin typeface="Arial Narrow" pitchFamily="34" charset="0"/>
                <a:cs typeface="Times New Roman" pitchFamily="18" charset="0"/>
              </a:rPr>
              <a:t> of </a:t>
            </a:r>
            <a:r>
              <a:rPr lang="en-US" sz="2500" dirty="0" err="1">
                <a:latin typeface="Arial Narrow" pitchFamily="34" charset="0"/>
                <a:cs typeface="Times New Roman" pitchFamily="18" charset="0"/>
              </a:rPr>
              <a:t>Hyropolis</a:t>
            </a:r>
            <a:r>
              <a:rPr lang="en-US" sz="2500" dirty="0">
                <a:latin typeface="Arial Narrow" pitchFamily="34" charset="0"/>
                <a:cs typeface="Times New Roman" pitchFamily="18" charset="0"/>
              </a:rPr>
              <a:t> belong to this category.</a:t>
            </a:r>
          </a:p>
        </p:txBody>
      </p:sp>
      <p:sp>
        <p:nvSpPr>
          <p:cNvPr id="3" name="TextBox 2"/>
          <p:cNvSpPr txBox="1"/>
          <p:nvPr/>
        </p:nvSpPr>
        <p:spPr>
          <a:xfrm>
            <a:off x="0" y="359658"/>
            <a:ext cx="64008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APOSTOLIC FATHERS</a:t>
            </a:r>
            <a:endParaRPr lang="en-US" sz="3500" b="1" dirty="0">
              <a:solidFill>
                <a:srgbClr val="FF00FF"/>
              </a:solidFill>
              <a:latin typeface="Cooper Std Black" pitchFamily="18" charset="0"/>
              <a:cs typeface="Times New Roman" pitchFamily="18" charset="0"/>
            </a:endParaRPr>
          </a:p>
        </p:txBody>
      </p:sp>
      <p:pic>
        <p:nvPicPr>
          <p:cNvPr id="6146" name="Picture 2" descr="C:\Users\user\Desktop\Bitmap in Lesson5.cdr.jpg"/>
          <p:cNvPicPr>
            <a:picLocks noChangeAspect="1" noChangeArrowheads="1"/>
          </p:cNvPicPr>
          <p:nvPr/>
        </p:nvPicPr>
        <p:blipFill>
          <a:blip r:embed="rId2" cstate="print"/>
          <a:srcRect/>
          <a:stretch>
            <a:fillRect/>
          </a:stretch>
        </p:blipFill>
        <p:spPr bwMode="auto">
          <a:xfrm>
            <a:off x="6400800" y="79050"/>
            <a:ext cx="2590800" cy="6648213"/>
          </a:xfrm>
          <a:prstGeom prst="rect">
            <a:avLst/>
          </a:prstGeom>
          <a:noFill/>
          <a:ln>
            <a:solidFill>
              <a:srgbClr val="FF9900"/>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7">
                                            <p:txEl>
                                              <p:pRg st="2" end="2"/>
                                            </p:txEl>
                                          </p:spTgt>
                                        </p:tgtEl>
                                        <p:attrNameLst>
                                          <p:attrName>style.visibility</p:attrName>
                                        </p:attrNameLst>
                                      </p:cBhvr>
                                      <p:to>
                                        <p:strVal val="visible"/>
                                      </p:to>
                                    </p:set>
                                    <p:anim calcmode="lin" valueType="num">
                                      <p:cBhvr>
                                        <p:cTn id="19"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xEl>
                                              <p:pRg st="4" end="4"/>
                                            </p:txEl>
                                          </p:spTgt>
                                        </p:tgtEl>
                                        <p:attrNameLst>
                                          <p:attrName>style.visibility</p:attrName>
                                        </p:attrNameLst>
                                      </p:cBhvr>
                                      <p:to>
                                        <p:strVal val="visible"/>
                                      </p:to>
                                    </p:set>
                                    <p:anim calcmode="lin" valueType="num">
                                      <p:cBhvr>
                                        <p:cTn id="25" dur="500" fill="hold"/>
                                        <p:tgtEl>
                                          <p:spTgt spid="7">
                                            <p:txEl>
                                              <p:pRg st="4" end="4"/>
                                            </p:txEl>
                                          </p:spTgt>
                                        </p:tgtEl>
                                        <p:attrNameLst>
                                          <p:attrName>ppt_w</p:attrName>
                                        </p:attrNameLst>
                                      </p:cBhvr>
                                      <p:tavLst>
                                        <p:tav tm="0">
                                          <p:val>
                                            <p:fltVal val="0"/>
                                          </p:val>
                                        </p:tav>
                                        <p:tav tm="100000">
                                          <p:val>
                                            <p:strVal val="#ppt_w"/>
                                          </p:val>
                                        </p:tav>
                                      </p:tavLst>
                                    </p:anim>
                                    <p:anim calcmode="lin" valueType="num">
                                      <p:cBhvr>
                                        <p:cTn id="26" dur="500" fill="hold"/>
                                        <p:tgtEl>
                                          <p:spTgt spid="7">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1245</TotalTime>
  <Words>285</Words>
  <Application>Microsoft Office PowerPoint</Application>
  <PresentationFormat>On-screen Show (4:3)</PresentationFormat>
  <Paragraphs>94</Paragraphs>
  <Slides>24</Slides>
  <Notes>0</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Let us  Read the Word of God and Meditate</vt:lpstr>
      <vt:lpstr>A Word of God to Remember</vt:lpstr>
      <vt:lpstr>Let us Pray</vt:lpstr>
      <vt:lpstr>My Decision</vt:lpstr>
      <vt:lpstr>Let us think with the Church</vt:lpstr>
      <vt:lpstr>Let us find out the answers</vt:lpstr>
      <vt:lpstr>Slide 24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318</cp:revision>
  <dcterms:created xsi:type="dcterms:W3CDTF">2009-12-14T09:57:33Z</dcterms:created>
  <dcterms:modified xsi:type="dcterms:W3CDTF">2015-10-29T09:57:47Z</dcterms:modified>
</cp:coreProperties>
</file>